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74" r:id="rId7"/>
    <p:sldId id="264" r:id="rId8"/>
    <p:sldId id="265" r:id="rId9"/>
    <p:sldId id="266" r:id="rId10"/>
    <p:sldId id="269" r:id="rId11"/>
    <p:sldId id="272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6241-8641-4E15-8802-E4492B4B3BC1}" type="datetimeFigureOut">
              <a:rPr lang="zh-TW" altLang="en-US" smtClean="0"/>
              <a:t>2013/7/8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9965-5EBF-48B1-A56D-E434FD0DF21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20130709</a:t>
            </a:r>
            <a:endParaRPr lang="zh-TW" altLang="en-US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Bull Call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TW" sz="2000" dirty="0" smtClean="0"/>
              <a:t>/*</a:t>
            </a:r>
            <a:r>
              <a:rPr lang="zh-TW" altLang="zh-TW" sz="2000" dirty="0"/>
              <a:t>這部份將賣單的所需成本計算</a:t>
            </a:r>
            <a:r>
              <a:rPr lang="zh-TW" altLang="zh-TW" sz="2000" dirty="0" smtClean="0"/>
              <a:t>出來</a:t>
            </a:r>
            <a:r>
              <a:rPr lang="en-US" altLang="zh-TW" sz="2000" dirty="0" smtClean="0"/>
              <a:t>*/</a:t>
            </a:r>
          </a:p>
          <a:p>
            <a:r>
              <a:rPr lang="en-US" altLang="zh-TW" sz="2000" dirty="0" err="1" smtClean="0">
                <a:solidFill>
                  <a:srgbClr val="FF0000"/>
                </a:solidFill>
              </a:rPr>
              <a:t>int</a:t>
            </a:r>
            <a:r>
              <a:rPr lang="en-US" altLang="zh-TW" sz="2000" dirty="0" smtClean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+ MAX * 5 + K1 * 5; //short P(K1)</a:t>
            </a:r>
            <a:endParaRPr lang="zh-TW" altLang="zh-TW" sz="2000" dirty="0">
              <a:solidFill>
                <a:srgbClr val="FF0000"/>
              </a:solidFill>
            </a:endParaRPr>
          </a:p>
          <a:p>
            <a:r>
              <a:rPr lang="en-US" altLang="zh-TW" sz="2000" dirty="0" err="1"/>
              <a:t>int</a:t>
            </a:r>
            <a:r>
              <a:rPr lang="en-US" altLang="zh-TW" sz="2000" dirty="0"/>
              <a:t>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= 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 ||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while(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-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&lt; 4 </a:t>
            </a:r>
            <a:r>
              <a:rPr lang="en-US" altLang="zh-TW" sz="2000" dirty="0" smtClean="0"/>
              <a:t>&amp;&amp;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!= 0)</a:t>
            </a:r>
            <a:endParaRPr lang="zh-TW" altLang="zh-TW" sz="2000" dirty="0"/>
          </a:p>
          <a:p>
            <a:r>
              <a:rPr lang="en-US" altLang="zh-TW" sz="2000" dirty="0" smtClean="0"/>
              <a:t>{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*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1 </a:t>
            </a:r>
            <a:r>
              <a:rPr lang="en-US" altLang="zh-TW" sz="2000" dirty="0"/>
              <a:t>-=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++;</a:t>
            </a:r>
            <a:endParaRPr lang="zh-TW" altLang="zh-TW" sz="2000" dirty="0"/>
          </a:p>
          <a:p>
            <a:r>
              <a:rPr lang="en-US" altLang="zh-TW" sz="2000" dirty="0" smtClean="0"/>
              <a:t>}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NumPut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Sell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endParaRPr lang="zh-TW" altLang="zh-TW" sz="2000" dirty="0" smtClean="0"/>
          </a:p>
          <a:p>
            <a:endParaRPr lang="zh-TW" altLang="zh-TW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Bull Call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Sell *=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;</a:t>
            </a:r>
            <a:endParaRPr lang="zh-TW" altLang="zh-TW" sz="2400" dirty="0"/>
          </a:p>
          <a:p>
            <a:r>
              <a:rPr lang="en-US" altLang="zh-TW" sz="2400" dirty="0" smtClean="0"/>
              <a:t>Buy </a:t>
            </a:r>
            <a:r>
              <a:rPr lang="en-US" altLang="zh-TW" sz="2400" dirty="0"/>
              <a:t>*=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;</a:t>
            </a:r>
            <a:endParaRPr lang="zh-TW" altLang="zh-TW" sz="2400" dirty="0"/>
          </a:p>
          <a:p>
            <a:r>
              <a:rPr lang="en-US" altLang="zh-TW" sz="2400" dirty="0" smtClean="0"/>
              <a:t>float t = exp(-RATE * (MATURITY + 30 * (</a:t>
            </a:r>
            <a:r>
              <a:rPr lang="en-US" altLang="zh-TW" sz="2400" dirty="0" err="1" smtClean="0"/>
              <a:t>SMon</a:t>
            </a:r>
            <a:r>
              <a:rPr lang="en-US" altLang="zh-TW" sz="2400" dirty="0" smtClean="0"/>
              <a:t> - </a:t>
            </a:r>
            <a:r>
              <a:rPr lang="en-US" altLang="zh-TW" sz="2400" dirty="0" err="1" smtClean="0"/>
              <a:t>FMon</a:t>
            </a:r>
            <a:r>
              <a:rPr lang="en-US" altLang="zh-TW" sz="2400" dirty="0" smtClean="0"/>
              <a:t>)) / 365.0); </a:t>
            </a:r>
            <a:r>
              <a:rPr lang="en-US" altLang="zh-TW" sz="2400" dirty="0"/>
              <a:t>		</a:t>
            </a:r>
            <a:endParaRPr lang="zh-TW" altLang="zh-TW" sz="2400" dirty="0"/>
          </a:p>
          <a:p>
            <a:r>
              <a:rPr lang="en-US" altLang="zh-TW" sz="2400" dirty="0" err="1" smtClean="0"/>
              <a:t>int</a:t>
            </a:r>
            <a:r>
              <a:rPr lang="en-US" altLang="zh-TW" sz="2400" dirty="0" smtClean="0"/>
              <a:t> </a:t>
            </a:r>
            <a:r>
              <a:rPr lang="en-US" altLang="zh-TW" sz="2400" dirty="0" err="1"/>
              <a:t>pf</a:t>
            </a:r>
            <a:r>
              <a:rPr lang="en-US" altLang="zh-TW" sz="2400" dirty="0"/>
              <a:t> = Buy - Sell - (K2 - K1</a:t>
            </a:r>
            <a:r>
              <a:rPr lang="en-US" altLang="zh-TW" sz="2400" dirty="0" smtClean="0"/>
              <a:t>)*t;</a:t>
            </a:r>
            <a:endParaRPr lang="zh-TW" altLang="zh-TW" sz="2400" dirty="0"/>
          </a:p>
          <a:p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pf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&lt; 0)</a:t>
            </a:r>
            <a:endParaRPr lang="zh-TW" altLang="zh-TW" sz="2400" dirty="0"/>
          </a:p>
          <a:p>
            <a:r>
              <a:rPr lang="en-US" altLang="zh-TW" sz="2400" dirty="0" smtClean="0"/>
              <a:t>{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cost </a:t>
            </a:r>
            <a:r>
              <a:rPr lang="en-US" altLang="zh-TW" sz="2400" dirty="0"/>
              <a:t>+= (Buy </a:t>
            </a:r>
            <a:r>
              <a:rPr lang="en-US" altLang="zh-TW" sz="2400" dirty="0" smtClean="0"/>
              <a:t>+ Sell </a:t>
            </a:r>
            <a:r>
              <a:rPr lang="en-US" altLang="zh-TW" sz="2400" dirty="0"/>
              <a:t>+ (K2 - K1) * 100 *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) * OPTION;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pf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&lt; cost)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           break;</a:t>
            </a:r>
          </a:p>
          <a:p>
            <a:r>
              <a:rPr lang="en-US" altLang="zh-TW" sz="2400" dirty="0"/>
              <a:t>}</a:t>
            </a:r>
            <a:endParaRPr lang="zh-TW" altLang="zh-TW" sz="2400" dirty="0"/>
          </a:p>
          <a:p>
            <a:endParaRPr lang="zh-TW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156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void Box(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K1,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K2, float *</a:t>
            </a:r>
            <a:r>
              <a:rPr lang="en-US" altLang="zh-TW" sz="2400" dirty="0" err="1"/>
              <a:t>FormCall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*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, float *</a:t>
            </a:r>
            <a:r>
              <a:rPr lang="en-US" altLang="zh-TW" sz="2400" dirty="0" err="1"/>
              <a:t>FormPut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*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Mon,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MAX, TOSF * Option,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err="1"/>
              <a:t>minstrike</a:t>
            </a:r>
            <a:r>
              <a:rPr lang="en-US" altLang="zh-TW" sz="2400" dirty="0" smtClean="0"/>
              <a:t>) {</a:t>
            </a:r>
            <a:endParaRPr lang="zh-TW" altLang="zh-TW" sz="2400" dirty="0"/>
          </a:p>
          <a:p>
            <a:pPr lvl="1">
              <a:buNone/>
            </a:pPr>
            <a:r>
              <a:rPr lang="en-US" altLang="zh-TW" sz="2400" dirty="0" smtClean="0"/>
              <a:t>		float  Buy</a:t>
            </a:r>
            <a:r>
              <a:rPr lang="en-US" altLang="zh-TW" sz="2400" dirty="0"/>
              <a:t>, Sell;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//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 </a:t>
            </a:r>
            <a:r>
              <a:rPr lang="zh-TW" altLang="zh-TW" sz="2400" dirty="0"/>
              <a:t>用來記住選擇權的一口價格</a:t>
            </a:r>
            <a:r>
              <a:rPr lang="en-US" altLang="zh-TW" sz="2400" dirty="0"/>
              <a:t>50</a:t>
            </a:r>
            <a:r>
              <a:rPr lang="zh-TW" altLang="zh-TW" sz="2400" dirty="0"/>
              <a:t>元</a:t>
            </a:r>
          </a:p>
          <a:p>
            <a:r>
              <a:rPr lang="en-US" altLang="zh-TW" sz="2400" dirty="0"/>
              <a:t>	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 = 50;</a:t>
            </a:r>
            <a:endParaRPr lang="zh-TW" altLang="zh-TW" sz="2400" dirty="0"/>
          </a:p>
          <a:p>
            <a:r>
              <a:rPr lang="en-US" altLang="zh-TW" sz="2400" dirty="0"/>
              <a:t>	for(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TM = 0; TM &lt; Mon; TM++)</a:t>
            </a:r>
            <a:endParaRPr lang="zh-TW" altLang="zh-TW" sz="2400" dirty="0"/>
          </a:p>
          <a:p>
            <a:r>
              <a:rPr lang="en-US" altLang="zh-TW" sz="2400" dirty="0"/>
              <a:t>	{</a:t>
            </a:r>
            <a:endParaRPr lang="zh-TW" altLang="zh-TW" sz="2400" dirty="0"/>
          </a:p>
          <a:p>
            <a:r>
              <a:rPr lang="en-US" altLang="zh-TW" sz="2400" dirty="0"/>
              <a:t>		//</a:t>
            </a:r>
            <a:r>
              <a:rPr lang="zh-TW" altLang="zh-TW" sz="2400" dirty="0"/>
              <a:t>開始找尋套利機會</a:t>
            </a:r>
          </a:p>
          <a:p>
            <a:r>
              <a:rPr lang="en-US" altLang="zh-TW" sz="2400" dirty="0"/>
              <a:t>		Buy = 0;</a:t>
            </a:r>
            <a:endParaRPr lang="zh-TW" altLang="zh-TW" sz="2400" dirty="0"/>
          </a:p>
          <a:p>
            <a:r>
              <a:rPr lang="en-US" altLang="zh-TW" sz="2400" dirty="0"/>
              <a:t>		Sell = 0</a:t>
            </a:r>
            <a:r>
              <a:rPr lang="en-US" altLang="zh-TW" sz="2400" dirty="0" smtClean="0"/>
              <a:t>;</a:t>
            </a:r>
            <a:r>
              <a:rPr lang="en-US" altLang="zh-TW" sz="2400" dirty="0"/>
              <a:t>		</a:t>
            </a:r>
            <a:endParaRPr lang="zh-TW" altLang="zh-TW" sz="2400" dirty="0"/>
          </a:p>
          <a:p>
            <a:r>
              <a:rPr lang="en-US" altLang="zh-TW" sz="2400" dirty="0"/>
              <a:t>		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cost </a:t>
            </a:r>
            <a:r>
              <a:rPr lang="en-US" altLang="zh-TW" sz="2400" dirty="0"/>
              <a:t>= 60 * 4 * 2</a:t>
            </a:r>
            <a:r>
              <a:rPr lang="en-US" altLang="zh-TW" sz="2400" dirty="0" smtClean="0"/>
              <a:t>;  //</a:t>
            </a:r>
            <a:r>
              <a:rPr lang="zh-TW" altLang="en-US" sz="2400" dirty="0" smtClean="0"/>
              <a:t>手續費*</a:t>
            </a:r>
            <a:r>
              <a:rPr lang="en-US" altLang="zh-TW" sz="2400" dirty="0" smtClean="0"/>
              <a:t>4</a:t>
            </a:r>
            <a:r>
              <a:rPr lang="zh-TW" altLang="en-US" sz="2400" dirty="0" smtClean="0"/>
              <a:t>口*</a:t>
            </a:r>
            <a:r>
              <a:rPr lang="en-US" altLang="zh-TW" sz="2400" dirty="0" smtClean="0"/>
              <a:t>(</a:t>
            </a:r>
            <a:r>
              <a:rPr lang="zh-TW" altLang="en-US" sz="2400" dirty="0" smtClean="0"/>
              <a:t>買進</a:t>
            </a:r>
            <a:r>
              <a:rPr lang="en-US" altLang="zh-TW" sz="2400" dirty="0" smtClean="0"/>
              <a:t>+</a:t>
            </a:r>
            <a:r>
              <a:rPr lang="zh-TW" altLang="en-US" sz="2400" dirty="0" smtClean="0"/>
              <a:t>賣出</a:t>
            </a:r>
            <a:r>
              <a:rPr lang="en-US" altLang="zh-TW" sz="2400" dirty="0" smtClean="0"/>
              <a:t>)</a:t>
            </a:r>
            <a:endParaRPr lang="zh-TW" altLang="zh-TW" sz="2400" dirty="0"/>
          </a:p>
          <a:p>
            <a:pPr lvl="1"/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TW" sz="2000" dirty="0" smtClean="0"/>
              <a:t>/*</a:t>
            </a:r>
            <a:r>
              <a:rPr lang="zh-TW" altLang="zh-TW" sz="2000" dirty="0"/>
              <a:t>這部份將買單的所需成本計算</a:t>
            </a:r>
            <a:r>
              <a:rPr lang="zh-TW" altLang="zh-TW" sz="2000" dirty="0" smtClean="0"/>
              <a:t>出來</a:t>
            </a:r>
            <a:r>
              <a:rPr lang="en-US" altLang="zh-TW" sz="2000" dirty="0" smtClean="0"/>
              <a:t>*/</a:t>
            </a:r>
          </a:p>
          <a:p>
            <a:r>
              <a:rPr lang="en-US" altLang="zh-TW" sz="2000" dirty="0" err="1">
                <a:solidFill>
                  <a:srgbClr val="FF0000"/>
                </a:solidFill>
              </a:rPr>
              <a:t>int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+ K1 * 5; //long C(K1)</a:t>
            </a:r>
            <a:endParaRPr lang="zh-TW" altLang="zh-TW" sz="2000" dirty="0">
              <a:solidFill>
                <a:srgbClr val="FF0000"/>
              </a:solidFill>
            </a:endParaRPr>
          </a:p>
          <a:p>
            <a:r>
              <a:rPr lang="en-US" altLang="zh-TW" sz="2000" dirty="0" err="1" smtClean="0"/>
              <a:t>int</a:t>
            </a:r>
            <a:r>
              <a:rPr lang="en-US" altLang="zh-TW" sz="2000" dirty="0" smtClean="0"/>
              <a:t>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= 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FormCall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 || </a:t>
            </a:r>
            <a:r>
              <a:rPr lang="en-US" altLang="zh-TW" sz="2000" dirty="0" err="1"/>
              <a:t>NumCall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while(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-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&lt; 4 </a:t>
            </a:r>
            <a:r>
              <a:rPr lang="en-US" altLang="zh-TW" sz="2000" dirty="0" smtClean="0"/>
              <a:t>&amp;&amp; </a:t>
            </a:r>
            <a:r>
              <a:rPr lang="en-US" altLang="zh-TW" sz="2000" dirty="0" err="1"/>
              <a:t>NumCall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!= 0)</a:t>
            </a:r>
            <a:endParaRPr lang="zh-TW" altLang="zh-TW" sz="2000" dirty="0"/>
          </a:p>
          <a:p>
            <a:r>
              <a:rPr lang="en-US" altLang="zh-TW" sz="2000" dirty="0" smtClean="0"/>
              <a:t>{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* </a:t>
            </a:r>
            <a:r>
              <a:rPr lang="en-US" altLang="zh-TW" sz="2000" dirty="0" err="1"/>
              <a:t>NumCall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1 </a:t>
            </a:r>
            <a:r>
              <a:rPr lang="en-US" altLang="zh-TW" sz="2000" dirty="0"/>
              <a:t>-= </a:t>
            </a:r>
            <a:r>
              <a:rPr lang="en-US" altLang="zh-TW" sz="2000" dirty="0" err="1"/>
              <a:t>NumCall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++;</a:t>
            </a:r>
            <a:endParaRPr lang="zh-TW" altLang="zh-TW" sz="2000" dirty="0"/>
          </a:p>
          <a:p>
            <a:r>
              <a:rPr lang="en-US" altLang="zh-TW" sz="2000" dirty="0" smtClean="0"/>
              <a:t>}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NumCall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FormCall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endParaRPr lang="zh-TW" alt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72208"/>
            <a:ext cx="8229600" cy="5069160"/>
          </a:xfrm>
        </p:spPr>
        <p:txBody>
          <a:bodyPr>
            <a:noAutofit/>
          </a:bodyPr>
          <a:lstStyle/>
          <a:p>
            <a:r>
              <a:rPr lang="en-US" altLang="zh-TW" sz="2000" dirty="0" err="1">
                <a:solidFill>
                  <a:srgbClr val="FF0000"/>
                </a:solidFill>
              </a:rPr>
              <a:t>int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+ K2 * 5; //long P(K2)</a:t>
            </a:r>
            <a:endParaRPr lang="zh-TW" altLang="zh-TW" sz="2000" dirty="0">
              <a:solidFill>
                <a:srgbClr val="FF0000"/>
              </a:solidFill>
            </a:endParaRPr>
          </a:p>
          <a:p>
            <a:r>
              <a:rPr lang="en-US" altLang="zh-TW" sz="2000" dirty="0" err="1" smtClean="0"/>
              <a:t>int</a:t>
            </a:r>
            <a:r>
              <a:rPr lang="en-US" altLang="zh-TW" sz="2000" dirty="0" smtClean="0"/>
              <a:t>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= 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 ||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while(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-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&lt; 4 </a:t>
            </a:r>
            <a:r>
              <a:rPr lang="en-US" altLang="zh-TW" sz="2000" dirty="0" smtClean="0"/>
              <a:t>&amp;&amp;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!= 0)</a:t>
            </a:r>
            <a:endParaRPr lang="zh-TW" altLang="zh-TW" sz="2000" dirty="0"/>
          </a:p>
          <a:p>
            <a:r>
              <a:rPr lang="en-US" altLang="zh-TW" sz="2000" dirty="0" smtClean="0"/>
              <a:t>{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*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1 </a:t>
            </a:r>
            <a:r>
              <a:rPr lang="en-US" altLang="zh-TW" sz="2000" dirty="0"/>
              <a:t>-=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++;</a:t>
            </a:r>
            <a:endParaRPr lang="zh-TW" altLang="zh-TW" sz="2000" dirty="0"/>
          </a:p>
          <a:p>
            <a:r>
              <a:rPr lang="en-US" altLang="zh-TW" sz="2000" dirty="0" smtClean="0"/>
              <a:t>}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NumPut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/*</a:t>
            </a:r>
            <a:r>
              <a:rPr lang="zh-TW" altLang="zh-TW" sz="2400" dirty="0"/>
              <a:t>這部份</a:t>
            </a:r>
            <a:r>
              <a:rPr lang="zh-TW" altLang="zh-TW" sz="2400" dirty="0" smtClean="0"/>
              <a:t>將</a:t>
            </a:r>
            <a:r>
              <a:rPr lang="zh-TW" altLang="en-US" sz="2400" dirty="0" smtClean="0"/>
              <a:t>賣</a:t>
            </a:r>
            <a:r>
              <a:rPr lang="zh-TW" altLang="zh-TW" sz="2400" dirty="0" smtClean="0"/>
              <a:t>單</a:t>
            </a:r>
            <a:r>
              <a:rPr lang="zh-TW" altLang="zh-TW" sz="2400" dirty="0"/>
              <a:t>的所需成本計算</a:t>
            </a:r>
            <a:r>
              <a:rPr lang="zh-TW" altLang="zh-TW" sz="2400" dirty="0" smtClean="0"/>
              <a:t>出來</a:t>
            </a:r>
            <a:r>
              <a:rPr lang="en-US" altLang="zh-TW" sz="2400" dirty="0" smtClean="0"/>
              <a:t>*/</a:t>
            </a:r>
          </a:p>
          <a:p>
            <a:r>
              <a:rPr lang="en-US" altLang="zh-TW" sz="2400" dirty="0" err="1">
                <a:solidFill>
                  <a:srgbClr val="FF0000"/>
                </a:solidFill>
              </a:rPr>
              <a:t>int</a:t>
            </a:r>
            <a:r>
              <a:rPr lang="en-US" altLang="zh-TW" sz="2400" dirty="0">
                <a:solidFill>
                  <a:srgbClr val="FF0000"/>
                </a:solidFill>
              </a:rPr>
              <a:t> </a:t>
            </a:r>
            <a:r>
              <a:rPr lang="en-US" altLang="zh-TW" sz="2400" dirty="0" err="1">
                <a:solidFill>
                  <a:srgbClr val="FF0000"/>
                </a:solidFill>
              </a:rPr>
              <a:t>idx</a:t>
            </a:r>
            <a:r>
              <a:rPr lang="en-US" altLang="zh-TW" sz="2400" dirty="0">
                <a:solidFill>
                  <a:srgbClr val="FF0000"/>
                </a:solidFill>
              </a:rPr>
              <a:t> = MAX * TM * 10 + MAX * 5 + K1 * 5; //short C(K1)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err="1"/>
              <a:t>idxs</a:t>
            </a:r>
            <a:r>
              <a:rPr lang="en-US" altLang="zh-TW" sz="2400" dirty="0"/>
              <a:t> = 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if(</a:t>
            </a:r>
            <a:r>
              <a:rPr lang="en-US" altLang="zh-TW" sz="2400" dirty="0" err="1"/>
              <a:t>FormCall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== 0 || 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== 0)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continue</a:t>
            </a:r>
            <a:r>
              <a:rPr lang="en-US" altLang="zh-TW" sz="2400" dirty="0"/>
              <a:t>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while(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 - </a:t>
            </a:r>
            <a:r>
              <a:rPr lang="en-US" altLang="zh-TW" sz="2400" dirty="0" err="1"/>
              <a:t>idxs</a:t>
            </a:r>
            <a:r>
              <a:rPr lang="en-US" altLang="zh-TW" sz="2400" dirty="0"/>
              <a:t> &lt; 4 </a:t>
            </a:r>
            <a:r>
              <a:rPr lang="en-US" altLang="zh-TW" sz="2400" dirty="0" smtClean="0"/>
              <a:t>&amp;&amp; 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!= 0)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{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Buy </a:t>
            </a:r>
            <a:r>
              <a:rPr lang="en-US" altLang="zh-TW" sz="2400" dirty="0"/>
              <a:t>+= </a:t>
            </a:r>
            <a:r>
              <a:rPr lang="en-US" altLang="zh-TW" sz="2400" dirty="0" err="1"/>
              <a:t>FormCall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* 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1 </a:t>
            </a:r>
            <a:r>
              <a:rPr lang="en-US" altLang="zh-TW" sz="2400" dirty="0"/>
              <a:t>-= 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</a:t>
            </a:r>
            <a:r>
              <a:rPr lang="en-US" altLang="zh-TW" sz="2400" dirty="0" err="1" smtClean="0"/>
              <a:t>idx</a:t>
            </a:r>
            <a:r>
              <a:rPr lang="en-US" altLang="zh-TW" sz="2400" dirty="0"/>
              <a:t>++;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}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NumCall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idx</a:t>
            </a:r>
            <a:r>
              <a:rPr lang="en-US" altLang="zh-TW" sz="2400" dirty="0"/>
              <a:t>] == 0)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continue</a:t>
            </a:r>
            <a:r>
              <a:rPr lang="en-US" altLang="zh-TW" sz="2400" dirty="0"/>
              <a:t>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Buy += </a:t>
            </a:r>
            <a:r>
              <a:rPr lang="en-US" altLang="zh-TW" sz="2400" dirty="0" err="1"/>
              <a:t>FormCall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];</a:t>
            </a:r>
            <a:endParaRPr lang="en-US" altLang="zh-TW" sz="2400" dirty="0" smtClean="0"/>
          </a:p>
          <a:p>
            <a:endParaRPr lang="zh-TW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r>
              <a:rPr lang="en-US" altLang="zh-TW" sz="2400" dirty="0" err="1">
                <a:solidFill>
                  <a:srgbClr val="FF0000"/>
                </a:solidFill>
              </a:rPr>
              <a:t>int</a:t>
            </a:r>
            <a:r>
              <a:rPr lang="en-US" altLang="zh-TW" sz="2400" dirty="0">
                <a:solidFill>
                  <a:srgbClr val="FF0000"/>
                </a:solidFill>
              </a:rPr>
              <a:t> </a:t>
            </a:r>
            <a:r>
              <a:rPr lang="en-US" altLang="zh-TW" sz="2400" dirty="0" err="1">
                <a:solidFill>
                  <a:srgbClr val="FF0000"/>
                </a:solidFill>
              </a:rPr>
              <a:t>idx</a:t>
            </a:r>
            <a:r>
              <a:rPr lang="en-US" altLang="zh-TW" sz="2400" dirty="0">
                <a:solidFill>
                  <a:srgbClr val="FF0000"/>
                </a:solidFill>
              </a:rPr>
              <a:t> = MAX * TM * 10 + MAX * 5 + K2 * 5; //short P(K2)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err="1"/>
              <a:t>idxs</a:t>
            </a:r>
            <a:r>
              <a:rPr lang="en-US" altLang="zh-TW" sz="2400" dirty="0"/>
              <a:t> = 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if(</a:t>
            </a:r>
            <a:r>
              <a:rPr lang="en-US" altLang="zh-TW" sz="2400" dirty="0" err="1"/>
              <a:t>FormPut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== 0 || 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== 0)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continue</a:t>
            </a:r>
            <a:r>
              <a:rPr lang="en-US" altLang="zh-TW" sz="2400" dirty="0"/>
              <a:t>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while(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 - </a:t>
            </a:r>
            <a:r>
              <a:rPr lang="en-US" altLang="zh-TW" sz="2400" dirty="0" err="1"/>
              <a:t>idxs</a:t>
            </a:r>
            <a:r>
              <a:rPr lang="en-US" altLang="zh-TW" sz="2400" dirty="0"/>
              <a:t> &lt; 4 </a:t>
            </a:r>
            <a:r>
              <a:rPr lang="en-US" altLang="zh-TW" sz="2400" dirty="0" smtClean="0"/>
              <a:t>&amp;&amp; 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!= 0)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{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Buy </a:t>
            </a:r>
            <a:r>
              <a:rPr lang="en-US" altLang="zh-TW" sz="2400" dirty="0"/>
              <a:t>+= </a:t>
            </a:r>
            <a:r>
              <a:rPr lang="en-US" altLang="zh-TW" sz="2400" dirty="0" err="1"/>
              <a:t>FormPut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 * 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1 </a:t>
            </a:r>
            <a:r>
              <a:rPr lang="en-US" altLang="zh-TW" sz="2400" dirty="0"/>
              <a:t>-= 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</a:t>
            </a:r>
            <a:r>
              <a:rPr lang="en-US" altLang="zh-TW" sz="2400" dirty="0" err="1" smtClean="0"/>
              <a:t>idx</a:t>
            </a:r>
            <a:r>
              <a:rPr lang="en-US" altLang="zh-TW" sz="2400" dirty="0"/>
              <a:t>++;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}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NumPut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idx</a:t>
            </a:r>
            <a:r>
              <a:rPr lang="en-US" altLang="zh-TW" sz="2400" dirty="0"/>
              <a:t>] == 0)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	continue</a:t>
            </a:r>
            <a:r>
              <a:rPr lang="en-US" altLang="zh-TW" sz="2400" dirty="0"/>
              <a:t>;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/>
              <a:t>Buy += </a:t>
            </a:r>
            <a:r>
              <a:rPr lang="en-US" altLang="zh-TW" sz="2400" dirty="0" err="1"/>
              <a:t>FormPut</a:t>
            </a:r>
            <a:r>
              <a:rPr lang="en-US" altLang="zh-TW" sz="2400" dirty="0"/>
              <a:t>[</a:t>
            </a:r>
            <a:r>
              <a:rPr lang="en-US" altLang="zh-TW" sz="2400" dirty="0" err="1"/>
              <a:t>idx</a:t>
            </a:r>
            <a:r>
              <a:rPr lang="en-US" altLang="zh-TW" sz="2400" dirty="0"/>
              <a:t>];</a:t>
            </a:r>
            <a:endParaRPr lang="zh-TW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Box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Sell *=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;</a:t>
            </a:r>
            <a:endParaRPr lang="zh-TW" altLang="zh-TW" sz="2400" dirty="0"/>
          </a:p>
          <a:p>
            <a:r>
              <a:rPr lang="en-US" altLang="zh-TW" sz="2400" dirty="0" smtClean="0"/>
              <a:t>Buy </a:t>
            </a:r>
            <a:r>
              <a:rPr lang="en-US" altLang="zh-TW" sz="2400" dirty="0"/>
              <a:t>*=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;</a:t>
            </a:r>
            <a:endParaRPr lang="zh-TW" altLang="zh-TW" sz="2400" dirty="0"/>
          </a:p>
          <a:p>
            <a:r>
              <a:rPr lang="en-US" altLang="zh-TW" sz="2400" dirty="0"/>
              <a:t>float t = exp(-RATE * (MATURITY + 30 * (</a:t>
            </a:r>
            <a:r>
              <a:rPr lang="en-US" altLang="zh-TW" sz="2400" dirty="0" err="1"/>
              <a:t>SMon</a:t>
            </a:r>
            <a:r>
              <a:rPr lang="en-US" altLang="zh-TW" sz="2400" dirty="0"/>
              <a:t> - </a:t>
            </a:r>
            <a:r>
              <a:rPr lang="en-US" altLang="zh-TW" sz="2400" dirty="0" err="1"/>
              <a:t>FMon</a:t>
            </a:r>
            <a:r>
              <a:rPr lang="en-US" altLang="zh-TW" sz="2400" dirty="0"/>
              <a:t>)) / 365.0); 	</a:t>
            </a:r>
            <a:endParaRPr lang="zh-TW" altLang="zh-TW" sz="2400" dirty="0"/>
          </a:p>
          <a:p>
            <a:r>
              <a:rPr lang="en-US" altLang="zh-TW" sz="2400" dirty="0" err="1" smtClean="0"/>
              <a:t>int</a:t>
            </a:r>
            <a:r>
              <a:rPr lang="en-US" altLang="zh-TW" sz="2400" dirty="0" smtClean="0"/>
              <a:t> </a:t>
            </a:r>
            <a:r>
              <a:rPr lang="en-US" altLang="zh-TW" sz="2400" dirty="0" err="1"/>
              <a:t>pf</a:t>
            </a:r>
            <a:r>
              <a:rPr lang="en-US" altLang="zh-TW" sz="2400" dirty="0"/>
              <a:t> = Buy - Sell - (K2 - K1</a:t>
            </a:r>
            <a:r>
              <a:rPr lang="en-US" altLang="zh-TW" sz="2400" dirty="0" smtClean="0"/>
              <a:t>)</a:t>
            </a:r>
            <a:r>
              <a:rPr lang="zh-TW" altLang="en-US" sz="2400" dirty="0" smtClean="0"/>
              <a:t>*</a:t>
            </a:r>
            <a:r>
              <a:rPr lang="en-US" altLang="zh-TW" sz="2400" dirty="0" smtClean="0"/>
              <a:t>t;</a:t>
            </a:r>
            <a:endParaRPr lang="zh-TW" altLang="zh-TW" sz="2400" dirty="0"/>
          </a:p>
          <a:p>
            <a:r>
              <a:rPr lang="en-US" altLang="zh-TW" sz="2400" dirty="0" smtClean="0"/>
              <a:t>if(</a:t>
            </a:r>
            <a:r>
              <a:rPr lang="en-US" altLang="zh-TW" sz="2400" dirty="0" err="1" smtClean="0"/>
              <a:t>pf</a:t>
            </a:r>
            <a:r>
              <a:rPr lang="en-US" altLang="zh-TW" sz="2400" dirty="0" smtClean="0"/>
              <a:t> &gt; </a:t>
            </a:r>
            <a:r>
              <a:rPr lang="en-US" altLang="zh-TW" sz="2400" dirty="0"/>
              <a:t>0)</a:t>
            </a:r>
            <a:endParaRPr lang="zh-TW" altLang="zh-TW" sz="2400" dirty="0"/>
          </a:p>
          <a:p>
            <a:r>
              <a:rPr lang="en-US" altLang="zh-TW" sz="2400" dirty="0" smtClean="0"/>
              <a:t>{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cost </a:t>
            </a:r>
            <a:r>
              <a:rPr lang="en-US" altLang="zh-TW" sz="2400" dirty="0"/>
              <a:t>+= (Buy </a:t>
            </a:r>
            <a:r>
              <a:rPr lang="en-US" altLang="zh-TW" sz="2400" dirty="0" smtClean="0"/>
              <a:t>+ Sell </a:t>
            </a:r>
            <a:r>
              <a:rPr lang="en-US" altLang="zh-TW" sz="2400" dirty="0"/>
              <a:t>+ (K2 - K1) * 100 *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) * OPTION;</a:t>
            </a:r>
            <a:endParaRPr lang="zh-TW" altLang="zh-TW" sz="2400" dirty="0"/>
          </a:p>
          <a:p>
            <a:r>
              <a:rPr lang="en-US" altLang="zh-TW" sz="2400" dirty="0" smtClean="0"/>
              <a:t>	if(</a:t>
            </a:r>
            <a:r>
              <a:rPr lang="en-US" altLang="zh-TW" sz="2400" dirty="0" err="1" smtClean="0"/>
              <a:t>pf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&lt; cost</a:t>
            </a:r>
            <a:r>
              <a:rPr lang="en-US" altLang="zh-TW" sz="2400" dirty="0" smtClean="0"/>
              <a:t>)</a:t>
            </a:r>
          </a:p>
          <a:p>
            <a:r>
              <a:rPr lang="en-US" altLang="zh-TW" sz="2400" dirty="0"/>
              <a:t> </a:t>
            </a:r>
            <a:r>
              <a:rPr lang="en-US" altLang="zh-TW" sz="2400" dirty="0" smtClean="0"/>
              <a:t>                 break;</a:t>
            </a:r>
          </a:p>
          <a:p>
            <a:r>
              <a:rPr lang="en-US" altLang="zh-TW" sz="2400" dirty="0"/>
              <a:t>}</a:t>
            </a:r>
            <a:endParaRPr lang="zh-TW" altLang="zh-TW" sz="2400" dirty="0"/>
          </a:p>
          <a:p>
            <a:endParaRPr lang="zh-TW" alt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Bull Call</a:t>
            </a:r>
            <a:r>
              <a:rPr lang="en-US" altLang="zh-TW" dirty="0" smtClean="0"/>
              <a:t>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156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void </a:t>
            </a:r>
            <a:r>
              <a:rPr lang="en-US" altLang="zh-TW" sz="2400" dirty="0" err="1"/>
              <a:t>BullCallSpread</a:t>
            </a:r>
            <a:r>
              <a:rPr lang="en-US" altLang="zh-TW" sz="2400" dirty="0"/>
              <a:t>(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K1,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K2, float *</a:t>
            </a:r>
            <a:r>
              <a:rPr lang="en-US" altLang="zh-TW" sz="2400" dirty="0" err="1"/>
              <a:t>FormCall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*</a:t>
            </a:r>
            <a:r>
              <a:rPr lang="en-US" altLang="zh-TW" sz="2400" dirty="0" err="1"/>
              <a:t>NumCall</a:t>
            </a:r>
            <a:r>
              <a:rPr lang="en-US" altLang="zh-TW" sz="2400" dirty="0"/>
              <a:t>, float *</a:t>
            </a:r>
            <a:r>
              <a:rPr lang="en-US" altLang="zh-TW" sz="2400" dirty="0" err="1"/>
              <a:t>FormPut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*</a:t>
            </a:r>
            <a:r>
              <a:rPr lang="en-US" altLang="zh-TW" sz="2400" dirty="0" err="1"/>
              <a:t>NumPut</a:t>
            </a:r>
            <a:r>
              <a:rPr lang="en-US" altLang="zh-TW" sz="2400" dirty="0"/>
              <a:t>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Mon,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MAX, TOSF * Option, 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err="1"/>
              <a:t>minstrike</a:t>
            </a:r>
            <a:r>
              <a:rPr lang="en-US" altLang="zh-TW" sz="2400" dirty="0"/>
              <a:t>)</a:t>
            </a:r>
            <a:endParaRPr lang="zh-TW" altLang="zh-TW" sz="2400" dirty="0"/>
          </a:p>
          <a:p>
            <a:pPr lvl="1">
              <a:buNone/>
            </a:pPr>
            <a:r>
              <a:rPr lang="en-US" altLang="zh-TW" sz="2400" dirty="0" smtClean="0"/>
              <a:t>		float  Buy</a:t>
            </a:r>
            <a:r>
              <a:rPr lang="en-US" altLang="zh-TW" sz="2400" dirty="0"/>
              <a:t>, Sell;</a:t>
            </a:r>
            <a:endParaRPr lang="zh-TW" altLang="zh-TW" sz="2400" dirty="0"/>
          </a:p>
          <a:p>
            <a:r>
              <a:rPr lang="en-US" altLang="zh-TW" sz="2400" dirty="0"/>
              <a:t>	</a:t>
            </a:r>
            <a:r>
              <a:rPr lang="en-US" altLang="zh-TW" sz="2400" dirty="0" smtClean="0"/>
              <a:t>//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 </a:t>
            </a:r>
            <a:r>
              <a:rPr lang="zh-TW" altLang="zh-TW" sz="2400" dirty="0"/>
              <a:t>用來記住選擇權的一口價格</a:t>
            </a:r>
            <a:r>
              <a:rPr lang="en-US" altLang="zh-TW" sz="2400" dirty="0"/>
              <a:t>50</a:t>
            </a:r>
            <a:r>
              <a:rPr lang="zh-TW" altLang="zh-TW" sz="2400" dirty="0"/>
              <a:t>元</a:t>
            </a:r>
          </a:p>
          <a:p>
            <a:r>
              <a:rPr lang="en-US" altLang="zh-TW" sz="2400" dirty="0"/>
              <a:t>	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</a:t>
            </a:r>
            <a:r>
              <a:rPr lang="en-US" altLang="zh-TW" sz="2400" dirty="0" err="1"/>
              <a:t>mult</a:t>
            </a:r>
            <a:r>
              <a:rPr lang="en-US" altLang="zh-TW" sz="2400" dirty="0"/>
              <a:t> = 50;</a:t>
            </a:r>
            <a:endParaRPr lang="zh-TW" altLang="zh-TW" sz="2400" dirty="0"/>
          </a:p>
          <a:p>
            <a:r>
              <a:rPr lang="en-US" altLang="zh-TW" sz="2400" dirty="0"/>
              <a:t>	for(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TM = 0; TM &lt; Mon; TM++)</a:t>
            </a:r>
            <a:endParaRPr lang="zh-TW" altLang="zh-TW" sz="2400" dirty="0"/>
          </a:p>
          <a:p>
            <a:r>
              <a:rPr lang="en-US" altLang="zh-TW" sz="2400" dirty="0"/>
              <a:t>	{</a:t>
            </a:r>
            <a:endParaRPr lang="zh-TW" altLang="zh-TW" sz="2400" dirty="0"/>
          </a:p>
          <a:p>
            <a:r>
              <a:rPr lang="en-US" altLang="zh-TW" sz="2400" dirty="0"/>
              <a:t>		//</a:t>
            </a:r>
            <a:r>
              <a:rPr lang="zh-TW" altLang="zh-TW" sz="2400" dirty="0"/>
              <a:t>開始找尋套利機會</a:t>
            </a:r>
          </a:p>
          <a:p>
            <a:r>
              <a:rPr lang="en-US" altLang="zh-TW" sz="2400" dirty="0"/>
              <a:t>		Buy = 0;</a:t>
            </a:r>
            <a:endParaRPr lang="zh-TW" altLang="zh-TW" sz="2400" dirty="0"/>
          </a:p>
          <a:p>
            <a:r>
              <a:rPr lang="en-US" altLang="zh-TW" sz="2400" dirty="0"/>
              <a:t>		Sell = 0</a:t>
            </a:r>
            <a:r>
              <a:rPr lang="en-US" altLang="zh-TW" sz="2400" dirty="0" smtClean="0"/>
              <a:t>;</a:t>
            </a:r>
            <a:r>
              <a:rPr lang="en-US" altLang="zh-TW" sz="2400" dirty="0"/>
              <a:t>		</a:t>
            </a:r>
            <a:endParaRPr lang="zh-TW" altLang="zh-TW" sz="2400" dirty="0"/>
          </a:p>
          <a:p>
            <a:r>
              <a:rPr lang="en-US" altLang="zh-TW" sz="2400" dirty="0"/>
              <a:t>		</a:t>
            </a:r>
            <a:r>
              <a:rPr lang="en-US" altLang="zh-TW" sz="2400" dirty="0" err="1"/>
              <a:t>int</a:t>
            </a:r>
            <a:r>
              <a:rPr lang="en-US" altLang="zh-TW" sz="2400" dirty="0"/>
              <a:t> cost = 60 * </a:t>
            </a:r>
            <a:r>
              <a:rPr lang="en-US" altLang="zh-TW" sz="2400" dirty="0" smtClean="0"/>
              <a:t>2 </a:t>
            </a:r>
            <a:r>
              <a:rPr lang="en-US" altLang="zh-TW" sz="2400" dirty="0"/>
              <a:t>* 2</a:t>
            </a:r>
            <a:r>
              <a:rPr lang="en-US" altLang="zh-TW" sz="2400" dirty="0" smtClean="0"/>
              <a:t>;  //</a:t>
            </a:r>
            <a:endParaRPr lang="zh-TW" altLang="zh-TW" sz="2400" dirty="0"/>
          </a:p>
          <a:p>
            <a:pPr lvl="1"/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Bull Call spread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Autofit/>
          </a:bodyPr>
          <a:lstStyle/>
          <a:p>
            <a:r>
              <a:rPr lang="en-US" altLang="zh-TW" sz="2000" dirty="0" smtClean="0"/>
              <a:t>/*</a:t>
            </a:r>
            <a:r>
              <a:rPr lang="zh-TW" altLang="zh-TW" sz="2000" dirty="0"/>
              <a:t>這部份將買單的所需成本計算</a:t>
            </a:r>
            <a:r>
              <a:rPr lang="zh-TW" altLang="zh-TW" sz="2000" dirty="0" smtClean="0"/>
              <a:t>出來</a:t>
            </a:r>
            <a:r>
              <a:rPr lang="en-US" altLang="zh-TW" sz="2000" dirty="0" smtClean="0"/>
              <a:t>*/</a:t>
            </a:r>
          </a:p>
          <a:p>
            <a:r>
              <a:rPr lang="en-US" altLang="zh-TW" sz="2000" dirty="0" err="1">
                <a:solidFill>
                  <a:srgbClr val="FF0000"/>
                </a:solidFill>
              </a:rPr>
              <a:t>int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r>
              <a:rPr lang="en-US" altLang="zh-TW" sz="2000" dirty="0" err="1">
                <a:solidFill>
                  <a:srgbClr val="FF0000"/>
                </a:solidFill>
              </a:rPr>
              <a:t>idx</a:t>
            </a:r>
            <a:r>
              <a:rPr lang="en-US" altLang="zh-TW" sz="2000" dirty="0">
                <a:solidFill>
                  <a:srgbClr val="FF0000"/>
                </a:solidFill>
              </a:rPr>
              <a:t> = MAX * TM * 10 + K2 * 5; //long P(K2)</a:t>
            </a:r>
            <a:endParaRPr lang="zh-TW" altLang="zh-TW" sz="2000" dirty="0">
              <a:solidFill>
                <a:srgbClr val="FF0000"/>
              </a:solidFill>
            </a:endParaRPr>
          </a:p>
          <a:p>
            <a:r>
              <a:rPr lang="en-US" altLang="zh-TW" sz="2000" dirty="0" err="1"/>
              <a:t>int</a:t>
            </a:r>
            <a:r>
              <a:rPr lang="en-US" altLang="zh-TW" sz="2000" dirty="0"/>
              <a:t>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= 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FormPut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 ||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while(</a:t>
            </a:r>
            <a:r>
              <a:rPr lang="en-US" altLang="zh-TW" sz="2000" dirty="0" err="1" smtClean="0"/>
              <a:t>idx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- </a:t>
            </a:r>
            <a:r>
              <a:rPr lang="en-US" altLang="zh-TW" sz="2000" dirty="0" err="1"/>
              <a:t>idxs</a:t>
            </a:r>
            <a:r>
              <a:rPr lang="en-US" altLang="zh-TW" sz="2000" dirty="0"/>
              <a:t> &lt; 4 </a:t>
            </a:r>
            <a:r>
              <a:rPr lang="en-US" altLang="zh-TW" sz="2000" dirty="0" smtClean="0"/>
              <a:t>&amp;&amp;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!= 0)</a:t>
            </a:r>
            <a:endParaRPr lang="zh-TW" altLang="zh-TW" sz="2000" dirty="0"/>
          </a:p>
          <a:p>
            <a:r>
              <a:rPr lang="en-US" altLang="zh-TW" sz="2000" dirty="0" smtClean="0"/>
              <a:t>{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 *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1 </a:t>
            </a:r>
            <a:r>
              <a:rPr lang="en-US" altLang="zh-TW" sz="2000" dirty="0"/>
              <a:t>-= </a:t>
            </a:r>
            <a:r>
              <a:rPr lang="en-US" altLang="zh-TW" sz="2000" dirty="0" err="1"/>
              <a:t>NumPut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++;</a:t>
            </a:r>
            <a:endParaRPr lang="zh-TW" altLang="zh-TW" sz="2000" dirty="0"/>
          </a:p>
          <a:p>
            <a:r>
              <a:rPr lang="en-US" altLang="zh-TW" sz="2000" dirty="0" smtClean="0"/>
              <a:t>}</a:t>
            </a:r>
            <a:endParaRPr lang="zh-TW" altLang="zh-TW" sz="2000" dirty="0"/>
          </a:p>
          <a:p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NumPut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idx</a:t>
            </a:r>
            <a:r>
              <a:rPr lang="en-US" altLang="zh-TW" sz="2000" dirty="0"/>
              <a:t>] == 0)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continue</a:t>
            </a:r>
            <a:r>
              <a:rPr lang="en-US" altLang="zh-TW" sz="2000" dirty="0"/>
              <a:t>;</a:t>
            </a:r>
            <a:endParaRPr lang="zh-TW" altLang="zh-TW" sz="2000" dirty="0"/>
          </a:p>
          <a:p>
            <a:r>
              <a:rPr lang="en-US" altLang="zh-TW" sz="2000" dirty="0" smtClean="0"/>
              <a:t>Buy </a:t>
            </a:r>
            <a:r>
              <a:rPr lang="en-US" altLang="zh-TW" sz="2000" dirty="0"/>
              <a:t>+= </a:t>
            </a:r>
            <a:r>
              <a:rPr lang="en-US" altLang="zh-TW" sz="2000" dirty="0" err="1"/>
              <a:t>FormPut</a:t>
            </a:r>
            <a:r>
              <a:rPr lang="en-US" altLang="zh-TW" sz="2000" dirty="0"/>
              <a:t>[</a:t>
            </a:r>
            <a:r>
              <a:rPr lang="en-US" altLang="zh-TW" sz="2000" dirty="0" err="1"/>
              <a:t>idx</a:t>
            </a:r>
            <a:r>
              <a:rPr lang="en-US" altLang="zh-TW" sz="2000" dirty="0"/>
              <a:t>];</a:t>
            </a:r>
            <a:endParaRPr lang="zh-TW" altLang="zh-TW" sz="2000" dirty="0"/>
          </a:p>
          <a:p>
            <a:endParaRPr lang="zh-TW" altLang="zh-TW" sz="2000" dirty="0"/>
          </a:p>
          <a:p>
            <a:endParaRPr lang="en-US" altLang="zh-TW" sz="2000" dirty="0" smtClean="0"/>
          </a:p>
          <a:p>
            <a:endParaRPr lang="zh-TW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382</Words>
  <Application>Microsoft Office PowerPoint</Application>
  <PresentationFormat>如螢幕大小 (4:3)</PresentationFormat>
  <Paragraphs>111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進度報告</vt:lpstr>
      <vt:lpstr>Box spread</vt:lpstr>
      <vt:lpstr>Box spread</vt:lpstr>
      <vt:lpstr>Box spread</vt:lpstr>
      <vt:lpstr>Box spread</vt:lpstr>
      <vt:lpstr>Box spread</vt:lpstr>
      <vt:lpstr>Box spread</vt:lpstr>
      <vt:lpstr>Bull Call spread</vt:lpstr>
      <vt:lpstr>Bull Call spread</vt:lpstr>
      <vt:lpstr>Bull Call spread</vt:lpstr>
      <vt:lpstr>Bull Call spread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20130709</dc:title>
  <dc:creator>user</dc:creator>
  <cp:lastModifiedBy>user</cp:lastModifiedBy>
  <cp:revision>16</cp:revision>
  <dcterms:created xsi:type="dcterms:W3CDTF">2013-07-08T12:40:34Z</dcterms:created>
  <dcterms:modified xsi:type="dcterms:W3CDTF">2013-07-08T14:11:47Z</dcterms:modified>
</cp:coreProperties>
</file>